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9925050" cy="66659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7" roundtripDataSignature="AMtx7mgO2uZB5aPzQu+m2LVgWrfyfVtI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00" orient="horz"/>
        <p:guide pos="312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295650" y="500063"/>
            <a:ext cx="333375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/>
          <p:nvPr>
            <p:ph idx="2" type="sldImg"/>
          </p:nvPr>
        </p:nvSpPr>
        <p:spPr>
          <a:xfrm>
            <a:off x="3295650" y="500063"/>
            <a:ext cx="333375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p1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:notes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fc28089c2_0_8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3fc28089c2_0_87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fdc673e76_0_3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3fdc673e76_0_3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/>
          <p:nvPr>
            <p:ph idx="2" type="sldImg"/>
          </p:nvPr>
        </p:nvSpPr>
        <p:spPr>
          <a:xfrm>
            <a:off x="3295650" y="500063"/>
            <a:ext cx="333375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fdc673e76_0_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13fdc673e76_0_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fc28089c2_0_3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3fc28089c2_0_36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fcbff3a0c_1_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3fcbff3a0c_1_6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fc28089c2_0_4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Participant ages from 23 - 36 , 3 male and 2 female</a:t>
            </a:r>
            <a:endParaRPr/>
          </a:p>
        </p:txBody>
      </p:sp>
      <p:sp>
        <p:nvSpPr>
          <p:cNvPr id="98" name="Google Shape;98;g13fc28089c2_0_46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295650" y="500063"/>
            <a:ext cx="333375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fc28089c2_0_6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3fc28089c2_0_62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fc28089c2_0_2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40 grams heavier than a big Mac.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3fc28089c2_0_25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" type="body"/>
          </p:nvPr>
        </p:nvSpPr>
        <p:spPr>
          <a:xfrm>
            <a:off x="317500" y="2001580"/>
            <a:ext cx="8508999" cy="1274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5"/>
          <p:cNvSpPr/>
          <p:nvPr/>
        </p:nvSpPr>
        <p:spPr>
          <a:xfrm>
            <a:off x="8347635" y="6408271"/>
            <a:ext cx="575236" cy="358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5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" name="Google Shape;11;p4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20150416 tum logo blau png final.png" id="12" name="Google Shape;12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324685"/>
            <a:ext cx="608352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"/>
          <p:cNvSpPr txBox="1"/>
          <p:nvPr/>
        </p:nvSpPr>
        <p:spPr>
          <a:xfrm>
            <a:off x="320401" y="314325"/>
            <a:ext cx="7699650" cy="3472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Chair for Cognitive Systems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de-DE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Department of Electrical and Computer Engineering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Technische Universität München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jpg"/><Relationship Id="rId5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hyperlink" Target="http://www.youtube.com/watch?v=QbTg6c1FwoQ" TargetMode="External"/><Relationship Id="rId7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hyperlink" Target="http://www.youtube.com/watch?v=pZUuthq6bow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://www.youtube.com/watch?v=fj5sQhLP7OU" TargetMode="External"/><Relationship Id="rId7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"/>
          <p:cNvSpPr txBox="1"/>
          <p:nvPr>
            <p:ph idx="1" type="body"/>
          </p:nvPr>
        </p:nvSpPr>
        <p:spPr>
          <a:xfrm>
            <a:off x="311150" y="5356410"/>
            <a:ext cx="85089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/>
              <a:t>Technical University of Munich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/>
              <a:t>Chair for Cognitive Systems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/>
              <a:t>Prof. Dr. Gordon Cheng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2022-07-29</a:t>
            </a:r>
            <a:endParaRPr/>
          </a:p>
        </p:txBody>
      </p:sp>
      <p:sp>
        <p:nvSpPr>
          <p:cNvPr id="26" name="Google Shape;26;p1"/>
          <p:cNvSpPr txBox="1"/>
          <p:nvPr>
            <p:ph type="title"/>
          </p:nvPr>
        </p:nvSpPr>
        <p:spPr>
          <a:xfrm>
            <a:off x="319090" y="994334"/>
            <a:ext cx="8508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2400"/>
              <a:t>Damping Wrist Joint Tremors with Low Cost Soft Robotics</a:t>
            </a:r>
            <a:endParaRPr b="1" sz="24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" name="Google Shape;27;p1"/>
          <p:cNvSpPr txBox="1"/>
          <p:nvPr/>
        </p:nvSpPr>
        <p:spPr>
          <a:xfrm>
            <a:off x="311150" y="2107925"/>
            <a:ext cx="7822200" cy="3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 sz="1600">
                <a:solidFill>
                  <a:schemeClr val="dk1"/>
                </a:solidFill>
              </a:rPr>
              <a:t>For the lecture: </a:t>
            </a:r>
            <a:endParaRPr sz="1600">
              <a:solidFill>
                <a:schemeClr val="dk1"/>
              </a:solidFill>
            </a:endParaRPr>
          </a:p>
          <a:p>
            <a:pPr indent="179999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 sz="1600">
                <a:solidFill>
                  <a:schemeClr val="dk1"/>
                </a:solidFill>
              </a:rPr>
              <a:t>Human-centered Neuroengineering: </a:t>
            </a:r>
            <a:endParaRPr sz="1600">
              <a:solidFill>
                <a:schemeClr val="dk1"/>
              </a:solidFill>
            </a:endParaRPr>
          </a:p>
          <a:p>
            <a:pPr indent="179999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600">
                <a:solidFill>
                  <a:schemeClr val="dk1"/>
                </a:solidFill>
              </a:rPr>
              <a:t>Neurorehabilitation</a:t>
            </a:r>
            <a:endParaRPr b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</a:rPr>
              <a:t>Presented by team 5:</a:t>
            </a:r>
            <a:endParaRPr sz="1600">
              <a:solidFill>
                <a:schemeClr val="dk1"/>
              </a:solidFill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00">
                <a:solidFill>
                  <a:schemeClr val="dk1"/>
                </a:solidFill>
              </a:rPr>
              <a:t>Thien Le</a:t>
            </a:r>
            <a:endParaRPr sz="1500">
              <a:solidFill>
                <a:schemeClr val="dk1"/>
              </a:solidFill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00">
                <a:solidFill>
                  <a:schemeClr val="dk1"/>
                </a:solidFill>
              </a:rPr>
              <a:t>Jose Garcia</a:t>
            </a:r>
            <a:endParaRPr sz="1500">
              <a:solidFill>
                <a:schemeClr val="dk1"/>
              </a:solidFill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00">
                <a:solidFill>
                  <a:schemeClr val="dk1"/>
                </a:solidFill>
              </a:rPr>
              <a:t>Klara Tomaskovic </a:t>
            </a:r>
            <a:endParaRPr sz="1500">
              <a:solidFill>
                <a:schemeClr val="dk1"/>
              </a:solidFill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00">
                <a:solidFill>
                  <a:schemeClr val="dk1"/>
                </a:solidFill>
              </a:rPr>
              <a:t>Benoit Auclair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Supervisors</a:t>
            </a:r>
            <a:r>
              <a:rPr b="0" i="1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9999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600">
                <a:solidFill>
                  <a:schemeClr val="dk1"/>
                </a:solidFill>
              </a:rPr>
              <a:t>atalia Paredes Acuna, Nicolas Berberich</a:t>
            </a:r>
            <a:endParaRPr b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1600" y="6584725"/>
            <a:ext cx="9143982" cy="2955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29" name="Google Shape;29;p1"/>
          <p:cNvSpPr/>
          <p:nvPr/>
        </p:nvSpPr>
        <p:spPr>
          <a:xfrm>
            <a:off x="4828867" y="6481952"/>
            <a:ext cx="431670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pic>
        <p:nvPicPr>
          <p:cNvPr descr="TUM_Glockenturm.tif" id="30" name="Google Shape;3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925" y="4772101"/>
            <a:ext cx="1911876" cy="16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325" y="2221117"/>
            <a:ext cx="3393172" cy="254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fc28089c2_0_87"/>
          <p:cNvSpPr txBox="1"/>
          <p:nvPr>
            <p:ph type="title"/>
          </p:nvPr>
        </p:nvSpPr>
        <p:spPr>
          <a:xfrm>
            <a:off x="3817201" y="3105750"/>
            <a:ext cx="150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/>
              <a:t>Demo</a:t>
            </a:r>
            <a:endParaRPr sz="4200"/>
          </a:p>
        </p:txBody>
      </p:sp>
      <p:sp>
        <p:nvSpPr>
          <p:cNvPr id="151" name="Google Shape;151;g13fc28089c2_0_87"/>
          <p:cNvSpPr/>
          <p:nvPr/>
        </p:nvSpPr>
        <p:spPr>
          <a:xfrm>
            <a:off x="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152" name="Google Shape;152;g13fc28089c2_0_87"/>
          <p:cNvSpPr txBox="1"/>
          <p:nvPr/>
        </p:nvSpPr>
        <p:spPr>
          <a:xfrm>
            <a:off x="35646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lt1"/>
                </a:solidFill>
              </a:rPr>
              <a:t>Live demo</a:t>
            </a:r>
            <a:r>
              <a:rPr b="1" lang="de-DE" sz="1600">
                <a:solidFill>
                  <a:schemeClr val="lt1"/>
                </a:solidFill>
              </a:rPr>
              <a:t> </a:t>
            </a:r>
            <a:r>
              <a:rPr b="1" lang="de-DE" sz="1600">
                <a:solidFill>
                  <a:srgbClr val="FFFFFF"/>
                </a:solidFill>
              </a:rPr>
              <a:t>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53" name="Google Shape;153;g13fc28089c2_0_87"/>
          <p:cNvSpPr txBox="1"/>
          <p:nvPr/>
        </p:nvSpPr>
        <p:spPr>
          <a:xfrm>
            <a:off x="84804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154" name="Google Shape;154;g13fc28089c2_0_87"/>
          <p:cNvSpPr/>
          <p:nvPr/>
        </p:nvSpPr>
        <p:spPr>
          <a:xfrm>
            <a:off x="3920550" y="6326775"/>
            <a:ext cx="522336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sp>
        <p:nvSpPr>
          <p:cNvPr id="155" name="Google Shape;155;g13fc28089c2_0_87"/>
          <p:cNvSpPr txBox="1"/>
          <p:nvPr>
            <p:ph type="title"/>
          </p:nvPr>
        </p:nvSpPr>
        <p:spPr>
          <a:xfrm>
            <a:off x="3920551" y="5770800"/>
            <a:ext cx="51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Thanks for listening - Q&amp;A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fdc673e76_0_30"/>
          <p:cNvSpPr txBox="1"/>
          <p:nvPr>
            <p:ph type="title"/>
          </p:nvPr>
        </p:nvSpPr>
        <p:spPr>
          <a:xfrm>
            <a:off x="277599" y="997600"/>
            <a:ext cx="28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/>
              <a:t>References</a:t>
            </a:r>
            <a:endParaRPr sz="4200"/>
          </a:p>
        </p:txBody>
      </p:sp>
      <p:sp>
        <p:nvSpPr>
          <p:cNvPr id="161" name="Google Shape;161;g13fdc673e76_0_30"/>
          <p:cNvSpPr/>
          <p:nvPr/>
        </p:nvSpPr>
        <p:spPr>
          <a:xfrm>
            <a:off x="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162" name="Google Shape;162;g13fdc673e76_0_30"/>
          <p:cNvSpPr txBox="1"/>
          <p:nvPr/>
        </p:nvSpPr>
        <p:spPr>
          <a:xfrm>
            <a:off x="35646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lt1"/>
                </a:solidFill>
              </a:rPr>
              <a:t>References </a:t>
            </a:r>
            <a:r>
              <a:rPr b="1" lang="de-DE" sz="1600">
                <a:solidFill>
                  <a:srgbClr val="FFFFFF"/>
                </a:solidFill>
              </a:rPr>
              <a:t>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63" name="Google Shape;163;g13fdc673e76_0_30"/>
          <p:cNvSpPr txBox="1"/>
          <p:nvPr/>
        </p:nvSpPr>
        <p:spPr>
          <a:xfrm>
            <a:off x="84804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164" name="Google Shape;164;g13fdc673e76_0_30"/>
          <p:cNvSpPr/>
          <p:nvPr/>
        </p:nvSpPr>
        <p:spPr>
          <a:xfrm>
            <a:off x="3920550" y="6326775"/>
            <a:ext cx="522336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pic>
        <p:nvPicPr>
          <p:cNvPr id="165" name="Google Shape;165;g13fdc673e7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564" y="3221525"/>
            <a:ext cx="4369011" cy="2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3fdc673e76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5" y="2339400"/>
            <a:ext cx="4675495" cy="324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>
            <p:ph type="title"/>
          </p:nvPr>
        </p:nvSpPr>
        <p:spPr>
          <a:xfrm>
            <a:off x="319090" y="994334"/>
            <a:ext cx="850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Introduction</a:t>
            </a:r>
            <a:endParaRPr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It’s been a long way…</a:t>
            </a:r>
            <a:endParaRPr sz="2000"/>
          </a:p>
        </p:txBody>
      </p:sp>
      <p:sp>
        <p:nvSpPr>
          <p:cNvPr id="37" name="Google Shape;37;p2"/>
          <p:cNvSpPr/>
          <p:nvPr/>
        </p:nvSpPr>
        <p:spPr>
          <a:xfrm>
            <a:off x="160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38" name="Google Shape;38;p2"/>
          <p:cNvSpPr txBox="1"/>
          <p:nvPr/>
        </p:nvSpPr>
        <p:spPr>
          <a:xfrm>
            <a:off x="36424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FFFFFF"/>
                </a:solidFill>
              </a:rPr>
              <a:t>Mechanical Design</a:t>
            </a:r>
            <a:r>
              <a:rPr b="1" lang="de-DE" sz="1600">
                <a:solidFill>
                  <a:srgbClr val="FFFFFF"/>
                </a:solidFill>
              </a:rPr>
              <a:t> 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84820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4828817" y="6326777"/>
            <a:ext cx="431670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sp>
        <p:nvSpPr>
          <p:cNvPr id="41" name="Google Shape;41;p2"/>
          <p:cNvSpPr/>
          <p:nvPr/>
        </p:nvSpPr>
        <p:spPr>
          <a:xfrm>
            <a:off x="6530925" y="2073500"/>
            <a:ext cx="1684500" cy="68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/>
              <a:t>Final presentation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/>
              <a:t>2022-07-29</a:t>
            </a:r>
            <a:endParaRPr b="1" sz="1600"/>
          </a:p>
        </p:txBody>
      </p:sp>
      <p:sp>
        <p:nvSpPr>
          <p:cNvPr id="42" name="Google Shape;42;p2"/>
          <p:cNvSpPr/>
          <p:nvPr/>
        </p:nvSpPr>
        <p:spPr>
          <a:xfrm>
            <a:off x="920150" y="2073500"/>
            <a:ext cx="1684500" cy="624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600">
                <a:solidFill>
                  <a:schemeClr val="dk1"/>
                </a:solidFill>
              </a:rPr>
              <a:t>Project u</a:t>
            </a:r>
            <a:r>
              <a:rPr b="1" lang="de-DE" sz="1600">
                <a:solidFill>
                  <a:schemeClr val="dk1"/>
                </a:solidFill>
              </a:rPr>
              <a:t>pdate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</a:rPr>
              <a:t>2022-07-08</a:t>
            </a:r>
            <a:endParaRPr b="1" sz="1600"/>
          </a:p>
        </p:txBody>
      </p:sp>
      <p:sp>
        <p:nvSpPr>
          <p:cNvPr id="43" name="Google Shape;43;p2"/>
          <p:cNvSpPr/>
          <p:nvPr/>
        </p:nvSpPr>
        <p:spPr>
          <a:xfrm>
            <a:off x="3725538" y="2073500"/>
            <a:ext cx="1684500" cy="624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</a:rPr>
              <a:t>Project u</a:t>
            </a:r>
            <a:r>
              <a:rPr b="1" lang="de-DE" sz="1600">
                <a:solidFill>
                  <a:schemeClr val="dk1"/>
                </a:solidFill>
              </a:rPr>
              <a:t>pdate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</a:rPr>
              <a:t>2022-07-22</a:t>
            </a:r>
            <a:endParaRPr b="1" sz="1600"/>
          </a:p>
        </p:txBody>
      </p:sp>
      <p:sp>
        <p:nvSpPr>
          <p:cNvPr id="44" name="Google Shape;44;p2"/>
          <p:cNvSpPr txBox="1"/>
          <p:nvPr>
            <p:ph type="title"/>
          </p:nvPr>
        </p:nvSpPr>
        <p:spPr>
          <a:xfrm>
            <a:off x="104100" y="2968500"/>
            <a:ext cx="3149100" cy="20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Definition of the problem</a:t>
            </a:r>
            <a:endParaRPr sz="1400"/>
          </a:p>
          <a:p>
            <a:pPr indent="-184150" lvl="1" marL="450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0" lang="de-DE" sz="1400">
                <a:solidFill>
                  <a:schemeClr val="dk1"/>
                </a:solidFill>
              </a:rPr>
              <a:t>Detection and attenuation of intention tremors at the wrist joint</a:t>
            </a:r>
            <a:endParaRPr b="0" sz="1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Concept + model + first rough prototype</a:t>
            </a:r>
            <a:endParaRPr sz="1400"/>
          </a:p>
          <a:p>
            <a:pPr indent="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TENS stimulation trials</a:t>
            </a:r>
            <a:endParaRPr sz="1400"/>
          </a:p>
          <a:p>
            <a:pPr indent="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5" name="Google Shape;4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5" y="5096340"/>
            <a:ext cx="1229876" cy="130148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"/>
          <p:cNvSpPr txBox="1"/>
          <p:nvPr>
            <p:ph type="title"/>
          </p:nvPr>
        </p:nvSpPr>
        <p:spPr>
          <a:xfrm>
            <a:off x="3206775" y="2976275"/>
            <a:ext cx="2638200" cy="20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Definition of the problem</a:t>
            </a:r>
            <a:endParaRPr sz="1400"/>
          </a:p>
          <a:p>
            <a:pPr indent="-184150" lvl="1" marL="4500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0" lang="de-DE" sz="1400">
                <a:solidFill>
                  <a:schemeClr val="dk1"/>
                </a:solidFill>
              </a:rPr>
              <a:t>Detection and attenuation of tremors at the wrist joint</a:t>
            </a:r>
            <a:endParaRPr b="0" sz="1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Second </a:t>
            </a:r>
            <a:r>
              <a:rPr lang="de-DE" sz="1400"/>
              <a:t>prototype + final design</a:t>
            </a:r>
            <a:endParaRPr sz="1400"/>
          </a:p>
          <a:p>
            <a:pPr indent="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Functional actuation </a:t>
            </a:r>
            <a:endParaRPr sz="1400"/>
          </a:p>
          <a:p>
            <a:pPr indent="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7" name="Google Shape;47;p2"/>
          <p:cNvPicPr preferRelativeResize="0"/>
          <p:nvPr/>
        </p:nvPicPr>
        <p:blipFill rotWithShape="1">
          <a:blip r:embed="rId4">
            <a:alphaModFix/>
          </a:blip>
          <a:srcRect b="21880" l="0" r="1166" t="18303"/>
          <a:stretch/>
        </p:blipFill>
        <p:spPr>
          <a:xfrm>
            <a:off x="4882963" y="5338362"/>
            <a:ext cx="2114924" cy="81744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"/>
          <p:cNvSpPr txBox="1"/>
          <p:nvPr>
            <p:ph type="title"/>
          </p:nvPr>
        </p:nvSpPr>
        <p:spPr>
          <a:xfrm>
            <a:off x="6037400" y="3120200"/>
            <a:ext cx="26382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Final prototype</a:t>
            </a:r>
            <a:endParaRPr sz="1400"/>
          </a:p>
          <a:p>
            <a:pPr indent="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Signal processing &amp; control scheme</a:t>
            </a:r>
            <a:endParaRPr sz="1400"/>
          </a:p>
          <a:p>
            <a:pPr indent="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2 experiments </a:t>
            </a:r>
            <a:endParaRPr sz="1400"/>
          </a:p>
          <a:p>
            <a:pPr indent="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400"/>
              <a:t>Results &amp; conclusion</a:t>
            </a:r>
            <a:endParaRPr sz="1400"/>
          </a:p>
          <a:p>
            <a:pPr indent="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9" name="Google Shape;4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193" y="5194448"/>
            <a:ext cx="2114924" cy="1105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2"/>
          <p:cNvCxnSpPr>
            <a:stCxn id="45" idx="3"/>
            <a:endCxn id="49" idx="1"/>
          </p:cNvCxnSpPr>
          <p:nvPr/>
        </p:nvCxnSpPr>
        <p:spPr>
          <a:xfrm>
            <a:off x="1711501" y="5747084"/>
            <a:ext cx="552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" name="Google Shape;51;p2"/>
          <p:cNvCxnSpPr>
            <a:stCxn id="49" idx="3"/>
            <a:endCxn id="47" idx="1"/>
          </p:cNvCxnSpPr>
          <p:nvPr/>
        </p:nvCxnSpPr>
        <p:spPr>
          <a:xfrm>
            <a:off x="4379117" y="5747085"/>
            <a:ext cx="50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" name="Google Shape;52;p2"/>
          <p:cNvCxnSpPr>
            <a:stCxn id="47" idx="3"/>
            <a:endCxn id="53" idx="1"/>
          </p:cNvCxnSpPr>
          <p:nvPr/>
        </p:nvCxnSpPr>
        <p:spPr>
          <a:xfrm flipH="1" rot="10800000">
            <a:off x="6997887" y="5744385"/>
            <a:ext cx="529500" cy="2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" name="Google Shape;53;p2"/>
          <p:cNvSpPr/>
          <p:nvPr/>
        </p:nvSpPr>
        <p:spPr>
          <a:xfrm>
            <a:off x="7527442" y="5475438"/>
            <a:ext cx="811200" cy="537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/>
              <a:t>Stay tuned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fdc673e76_0_0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Mechanical Design</a:t>
            </a:r>
            <a:endParaRPr/>
          </a:p>
        </p:txBody>
      </p:sp>
      <p:sp>
        <p:nvSpPr>
          <p:cNvPr id="59" name="Google Shape;59;g13fdc673e76_0_0"/>
          <p:cNvSpPr/>
          <p:nvPr/>
        </p:nvSpPr>
        <p:spPr>
          <a:xfrm>
            <a:off x="160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60" name="Google Shape;60;g13fdc673e76_0_0"/>
          <p:cNvSpPr txBox="1"/>
          <p:nvPr/>
        </p:nvSpPr>
        <p:spPr>
          <a:xfrm>
            <a:off x="36424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FFFFFF"/>
                </a:solidFill>
              </a:rPr>
              <a:t>Mechanical Design 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61" name="Google Shape;61;g13fdc673e76_0_0"/>
          <p:cNvSpPr txBox="1"/>
          <p:nvPr/>
        </p:nvSpPr>
        <p:spPr>
          <a:xfrm>
            <a:off x="84820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62" name="Google Shape;62;g13fdc673e76_0_0"/>
          <p:cNvSpPr/>
          <p:nvPr/>
        </p:nvSpPr>
        <p:spPr>
          <a:xfrm>
            <a:off x="4828817" y="6326777"/>
            <a:ext cx="431670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pic>
        <p:nvPicPr>
          <p:cNvPr id="63" name="Google Shape;63;g13fdc673e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25" y="1738150"/>
            <a:ext cx="3285599" cy="24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13fdc673e76_0_0"/>
          <p:cNvPicPr preferRelativeResize="0"/>
          <p:nvPr/>
        </p:nvPicPr>
        <p:blipFill rotWithShape="1">
          <a:blip r:embed="rId4">
            <a:alphaModFix/>
          </a:blip>
          <a:srcRect b="29403" l="0" r="0" t="0"/>
          <a:stretch/>
        </p:blipFill>
        <p:spPr>
          <a:xfrm>
            <a:off x="5029825" y="1180100"/>
            <a:ext cx="3873275" cy="20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13fdc673e76_0_0"/>
          <p:cNvPicPr preferRelativeResize="0"/>
          <p:nvPr/>
        </p:nvPicPr>
        <p:blipFill rotWithShape="1">
          <a:blip r:embed="rId5">
            <a:alphaModFix/>
          </a:blip>
          <a:srcRect b="4933" l="0" r="0" t="28483"/>
          <a:stretch/>
        </p:blipFill>
        <p:spPr>
          <a:xfrm>
            <a:off x="467688" y="4337270"/>
            <a:ext cx="3873275" cy="193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13fdc673e76_0_0" title="Tremor dampening project   wrist dof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6438" y="3436188"/>
            <a:ext cx="3721470" cy="279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fc28089c2_0_36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Signal Processing</a:t>
            </a:r>
            <a:endParaRPr/>
          </a:p>
        </p:txBody>
      </p:sp>
      <p:sp>
        <p:nvSpPr>
          <p:cNvPr id="72" name="Google Shape;72;g13fc28089c2_0_36"/>
          <p:cNvSpPr/>
          <p:nvPr/>
        </p:nvSpPr>
        <p:spPr>
          <a:xfrm>
            <a:off x="160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73" name="Google Shape;73;g13fc28089c2_0_36"/>
          <p:cNvSpPr txBox="1"/>
          <p:nvPr/>
        </p:nvSpPr>
        <p:spPr>
          <a:xfrm>
            <a:off x="36424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FFFFFF"/>
                </a:solidFill>
              </a:rPr>
              <a:t>Signal Processing </a:t>
            </a:r>
            <a:r>
              <a:rPr b="1" lang="de-DE" sz="1600">
                <a:solidFill>
                  <a:srgbClr val="FFFFFF"/>
                </a:solidFill>
              </a:rPr>
              <a:t>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74" name="Google Shape;74;g13fc28089c2_0_36"/>
          <p:cNvSpPr txBox="1"/>
          <p:nvPr/>
        </p:nvSpPr>
        <p:spPr>
          <a:xfrm>
            <a:off x="84820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75" name="Google Shape;75;g13fc28089c2_0_36"/>
          <p:cNvSpPr/>
          <p:nvPr/>
        </p:nvSpPr>
        <p:spPr>
          <a:xfrm>
            <a:off x="4828817" y="6326777"/>
            <a:ext cx="431670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sp>
        <p:nvSpPr>
          <p:cNvPr id="76" name="Google Shape;76;g13fc28089c2_0_36"/>
          <p:cNvSpPr/>
          <p:nvPr/>
        </p:nvSpPr>
        <p:spPr>
          <a:xfrm>
            <a:off x="1035750" y="1848525"/>
            <a:ext cx="2635800" cy="46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Gyroscope Y-axis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@ 40 Hz</a:t>
            </a:r>
            <a:endParaRPr b="1"/>
          </a:p>
        </p:txBody>
      </p:sp>
      <p:sp>
        <p:nvSpPr>
          <p:cNvPr id="77" name="Google Shape;77;g13fc28089c2_0_36"/>
          <p:cNvSpPr/>
          <p:nvPr/>
        </p:nvSpPr>
        <p:spPr>
          <a:xfrm>
            <a:off x="1006800" y="2594738"/>
            <a:ext cx="2693700" cy="74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DFT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with N = 16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∆ f = 2.5 Hz</a:t>
            </a:r>
            <a:endParaRPr b="1"/>
          </a:p>
        </p:txBody>
      </p:sp>
      <p:sp>
        <p:nvSpPr>
          <p:cNvPr id="78" name="Google Shape;78;g13fc28089c2_0_36"/>
          <p:cNvSpPr/>
          <p:nvPr/>
        </p:nvSpPr>
        <p:spPr>
          <a:xfrm>
            <a:off x="1006800" y="3623563"/>
            <a:ext cx="2693700" cy="828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RMS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 of DFT coefficients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7.5 - 12.5 Hz</a:t>
            </a:r>
            <a:endParaRPr b="1"/>
          </a:p>
        </p:txBody>
      </p:sp>
      <p:sp>
        <p:nvSpPr>
          <p:cNvPr id="79" name="Google Shape;79;g13fc28089c2_0_36"/>
          <p:cNvSpPr/>
          <p:nvPr/>
        </p:nvSpPr>
        <p:spPr>
          <a:xfrm>
            <a:off x="1035750" y="5686425"/>
            <a:ext cx="2693700" cy="46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PD Controller</a:t>
            </a:r>
            <a:endParaRPr b="1"/>
          </a:p>
        </p:txBody>
      </p:sp>
      <p:sp>
        <p:nvSpPr>
          <p:cNvPr id="80" name="Google Shape;80;g13fc28089c2_0_36"/>
          <p:cNvSpPr txBox="1"/>
          <p:nvPr>
            <p:ph type="title"/>
          </p:nvPr>
        </p:nvSpPr>
        <p:spPr>
          <a:xfrm>
            <a:off x="4271976" y="2381925"/>
            <a:ext cx="46269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y axis of the gyroscope is perpendicular to flexion/extension</a:t>
            </a:r>
            <a:endParaRPr sz="20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discrete Fourier transform to perform frequency analysis</a:t>
            </a:r>
            <a:endParaRPr sz="20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RMS over tremor-related frequencies and over N sampling periods for robustness</a:t>
            </a:r>
            <a:endParaRPr sz="2000"/>
          </a:p>
        </p:txBody>
      </p:sp>
      <p:sp>
        <p:nvSpPr>
          <p:cNvPr id="81" name="Google Shape;81;g13fc28089c2_0_36"/>
          <p:cNvSpPr/>
          <p:nvPr/>
        </p:nvSpPr>
        <p:spPr>
          <a:xfrm>
            <a:off x="1006800" y="4748225"/>
            <a:ext cx="2693700" cy="64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RMS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 over the past N=5 samples</a:t>
            </a:r>
            <a:endParaRPr b="1"/>
          </a:p>
        </p:txBody>
      </p:sp>
      <p:sp>
        <p:nvSpPr>
          <p:cNvPr id="82" name="Google Shape;82;g13fc28089c2_0_36"/>
          <p:cNvSpPr/>
          <p:nvPr/>
        </p:nvSpPr>
        <p:spPr>
          <a:xfrm>
            <a:off x="595325" y="2143125"/>
            <a:ext cx="328500" cy="585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3fc28089c2_0_36"/>
          <p:cNvSpPr/>
          <p:nvPr/>
        </p:nvSpPr>
        <p:spPr>
          <a:xfrm>
            <a:off x="595325" y="3209925"/>
            <a:ext cx="328500" cy="585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3fc28089c2_0_36"/>
          <p:cNvSpPr/>
          <p:nvPr/>
        </p:nvSpPr>
        <p:spPr>
          <a:xfrm>
            <a:off x="595325" y="4276725"/>
            <a:ext cx="328500" cy="585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3fc28089c2_0_36"/>
          <p:cNvSpPr/>
          <p:nvPr/>
        </p:nvSpPr>
        <p:spPr>
          <a:xfrm>
            <a:off x="595325" y="5267325"/>
            <a:ext cx="328500" cy="585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fcbff3a0c_1_6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PID controller</a:t>
            </a:r>
            <a:endParaRPr/>
          </a:p>
        </p:txBody>
      </p:sp>
      <p:sp>
        <p:nvSpPr>
          <p:cNvPr id="91" name="Google Shape;91;g13fcbff3a0c_1_6"/>
          <p:cNvSpPr/>
          <p:nvPr/>
        </p:nvSpPr>
        <p:spPr>
          <a:xfrm>
            <a:off x="160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92" name="Google Shape;92;g13fcbff3a0c_1_6"/>
          <p:cNvSpPr txBox="1"/>
          <p:nvPr/>
        </p:nvSpPr>
        <p:spPr>
          <a:xfrm>
            <a:off x="36424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FFFFFF"/>
                </a:solidFill>
              </a:rPr>
              <a:t>Signal Processing 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93" name="Google Shape;93;g13fcbff3a0c_1_6"/>
          <p:cNvSpPr txBox="1"/>
          <p:nvPr/>
        </p:nvSpPr>
        <p:spPr>
          <a:xfrm>
            <a:off x="84820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94" name="Google Shape;94;g13fcbff3a0c_1_6"/>
          <p:cNvSpPr/>
          <p:nvPr/>
        </p:nvSpPr>
        <p:spPr>
          <a:xfrm>
            <a:off x="4828817" y="6326777"/>
            <a:ext cx="431670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pic>
        <p:nvPicPr>
          <p:cNvPr id="95" name="Google Shape;95;g13fcbff3a0c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8034"/>
            <a:ext cx="8839199" cy="309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fc28089c2_0_46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Experiments</a:t>
            </a:r>
            <a:endParaRPr/>
          </a:p>
        </p:txBody>
      </p:sp>
      <p:sp>
        <p:nvSpPr>
          <p:cNvPr id="101" name="Google Shape;101;g13fc28089c2_0_46"/>
          <p:cNvSpPr/>
          <p:nvPr/>
        </p:nvSpPr>
        <p:spPr>
          <a:xfrm>
            <a:off x="160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102" name="Google Shape;102;g13fc28089c2_0_46"/>
          <p:cNvSpPr txBox="1"/>
          <p:nvPr/>
        </p:nvSpPr>
        <p:spPr>
          <a:xfrm>
            <a:off x="36424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FFFFFF"/>
                </a:solidFill>
              </a:rPr>
              <a:t>Experimental results</a:t>
            </a:r>
            <a:r>
              <a:rPr b="1" lang="de-DE" sz="1600">
                <a:solidFill>
                  <a:srgbClr val="FFFFFF"/>
                </a:solidFill>
              </a:rPr>
              <a:t> 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03" name="Google Shape;103;g13fc28089c2_0_46"/>
          <p:cNvSpPr txBox="1"/>
          <p:nvPr/>
        </p:nvSpPr>
        <p:spPr>
          <a:xfrm>
            <a:off x="84820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104" name="Google Shape;104;g13fc28089c2_0_46"/>
          <p:cNvSpPr/>
          <p:nvPr/>
        </p:nvSpPr>
        <p:spPr>
          <a:xfrm>
            <a:off x="3574926" y="6326775"/>
            <a:ext cx="557058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pic>
        <p:nvPicPr>
          <p:cNvPr id="105" name="Google Shape;105;g13fc28089c2_0_46"/>
          <p:cNvPicPr preferRelativeResize="0"/>
          <p:nvPr/>
        </p:nvPicPr>
        <p:blipFill rotWithShape="1">
          <a:blip r:embed="rId3">
            <a:alphaModFix/>
          </a:blip>
          <a:srcRect b="9609" l="0" r="25617" t="9023"/>
          <a:stretch/>
        </p:blipFill>
        <p:spPr>
          <a:xfrm>
            <a:off x="586925" y="2980700"/>
            <a:ext cx="2149048" cy="313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3fc28089c2_0_46" title="Tremor project   experiment 9 hole peg tes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764" y="3670850"/>
            <a:ext cx="3434875" cy="25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3fc28089c2_0_46"/>
          <p:cNvSpPr txBox="1"/>
          <p:nvPr>
            <p:ph type="title"/>
          </p:nvPr>
        </p:nvSpPr>
        <p:spPr>
          <a:xfrm>
            <a:off x="319101" y="1821925"/>
            <a:ext cx="2684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de-DE" sz="2000"/>
              <a:t>Free wrist</a:t>
            </a:r>
            <a:endParaRPr sz="2000"/>
          </a:p>
          <a:p>
            <a:pPr indent="-3556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de-DE" sz="2000"/>
              <a:t>Nine-</a:t>
            </a:r>
            <a:r>
              <a:rPr lang="de-DE" sz="2000"/>
              <a:t>Hole peg Test</a:t>
            </a:r>
            <a:endParaRPr sz="2000"/>
          </a:p>
        </p:txBody>
      </p:sp>
      <p:pic>
        <p:nvPicPr>
          <p:cNvPr id="108" name="Google Shape;108;g13fc28089c2_0_46" title="Experiment 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2775" y="1014938"/>
            <a:ext cx="3434875" cy="257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Results - Experiment 1</a:t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115" name="Google Shape;115;p3"/>
          <p:cNvSpPr txBox="1"/>
          <p:nvPr/>
        </p:nvSpPr>
        <p:spPr>
          <a:xfrm>
            <a:off x="36408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lt1"/>
                </a:solidFill>
              </a:rPr>
              <a:t>Experimental results </a:t>
            </a:r>
            <a:r>
              <a:rPr b="1" lang="de-DE" sz="1600">
                <a:solidFill>
                  <a:srgbClr val="FFFFFF"/>
                </a:solidFill>
              </a:rPr>
              <a:t>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84804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3920550" y="6326775"/>
            <a:ext cx="522336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pic>
        <p:nvPicPr>
          <p:cNvPr id="118" name="Google Shape;1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2426100"/>
            <a:ext cx="4668347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264" y="2493350"/>
            <a:ext cx="3374235" cy="2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>
            <p:ph type="title"/>
          </p:nvPr>
        </p:nvSpPr>
        <p:spPr>
          <a:xfrm>
            <a:off x="329107" y="5454050"/>
            <a:ext cx="8346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Across all 4 subjects and all 3 trials the device showed 48% decrease in spectral energy in the target band</a:t>
            </a:r>
            <a:endParaRPr sz="2000"/>
          </a:p>
        </p:txBody>
      </p:sp>
      <p:sp>
        <p:nvSpPr>
          <p:cNvPr id="121" name="Google Shape;121;p3"/>
          <p:cNvSpPr txBox="1"/>
          <p:nvPr>
            <p:ph type="title"/>
          </p:nvPr>
        </p:nvSpPr>
        <p:spPr>
          <a:xfrm>
            <a:off x="400340" y="2003947"/>
            <a:ext cx="850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Metrics: mean rms of spectral energy over a window of n = 20 samples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fc28089c2_0_62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Results - Experiment 2</a:t>
            </a:r>
            <a:endParaRPr/>
          </a:p>
        </p:txBody>
      </p:sp>
      <p:sp>
        <p:nvSpPr>
          <p:cNvPr id="127" name="Google Shape;127;g13fc28089c2_0_62"/>
          <p:cNvSpPr/>
          <p:nvPr/>
        </p:nvSpPr>
        <p:spPr>
          <a:xfrm>
            <a:off x="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128" name="Google Shape;128;g13fc28089c2_0_62"/>
          <p:cNvSpPr txBox="1"/>
          <p:nvPr/>
        </p:nvSpPr>
        <p:spPr>
          <a:xfrm>
            <a:off x="36408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lt1"/>
                </a:solidFill>
              </a:rPr>
              <a:t>Experimental results </a:t>
            </a:r>
            <a:r>
              <a:rPr b="1" lang="de-DE" sz="1600">
                <a:solidFill>
                  <a:srgbClr val="FFFFFF"/>
                </a:solidFill>
              </a:rPr>
              <a:t>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29" name="Google Shape;129;g13fc28089c2_0_62"/>
          <p:cNvSpPr txBox="1"/>
          <p:nvPr/>
        </p:nvSpPr>
        <p:spPr>
          <a:xfrm>
            <a:off x="84804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130" name="Google Shape;130;g13fc28089c2_0_62"/>
          <p:cNvSpPr/>
          <p:nvPr/>
        </p:nvSpPr>
        <p:spPr>
          <a:xfrm>
            <a:off x="3920550" y="6326775"/>
            <a:ext cx="522336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pic>
        <p:nvPicPr>
          <p:cNvPr id="131" name="Google Shape;131;g13fc28089c2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63" y="2011525"/>
            <a:ext cx="4424064" cy="32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3fc28089c2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50" y="1785484"/>
            <a:ext cx="2605219" cy="181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3fc28089c2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51" y="3738977"/>
            <a:ext cx="2605225" cy="19767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3fc28089c2_0_62"/>
          <p:cNvSpPr txBox="1"/>
          <p:nvPr/>
        </p:nvSpPr>
        <p:spPr>
          <a:xfrm>
            <a:off x="4153950" y="4814375"/>
            <a:ext cx="48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fc28089c2_0_25"/>
          <p:cNvSpPr/>
          <p:nvPr/>
        </p:nvSpPr>
        <p:spPr>
          <a:xfrm>
            <a:off x="9" y="6432590"/>
            <a:ext cx="9143982" cy="4476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5BD"/>
          </a:solidFill>
          <a:ln>
            <a:noFill/>
          </a:ln>
        </p:spPr>
      </p:sp>
      <p:sp>
        <p:nvSpPr>
          <p:cNvPr id="140" name="Google Shape;140;g13fc28089c2_0_25"/>
          <p:cNvSpPr txBox="1"/>
          <p:nvPr/>
        </p:nvSpPr>
        <p:spPr>
          <a:xfrm>
            <a:off x="3640888" y="6432600"/>
            <a:ext cx="53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FFFFFF"/>
                </a:solidFill>
              </a:rPr>
              <a:t>Q &amp; A </a:t>
            </a:r>
            <a:r>
              <a:rPr b="1" lang="de-DE" sz="1600">
                <a:solidFill>
                  <a:srgbClr val="FFFFFF"/>
                </a:solidFill>
              </a:rPr>
              <a:t>| TuMove | 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41" name="Google Shape;141;g13fc28089c2_0_25"/>
          <p:cNvSpPr txBox="1"/>
          <p:nvPr/>
        </p:nvSpPr>
        <p:spPr>
          <a:xfrm>
            <a:off x="8480488" y="6523800"/>
            <a:ext cx="54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300">
                <a:solidFill>
                  <a:srgbClr val="FFFFFF"/>
                </a:solidFill>
              </a:rPr>
              <a:t>‹#›</a:t>
            </a:fld>
            <a:endParaRPr b="1" sz="1300">
              <a:solidFill>
                <a:srgbClr val="FFFFFF"/>
              </a:solidFill>
            </a:endParaRPr>
          </a:p>
        </p:txBody>
      </p:sp>
      <p:sp>
        <p:nvSpPr>
          <p:cNvPr id="142" name="Google Shape;142;g13fc28089c2_0_25"/>
          <p:cNvSpPr/>
          <p:nvPr/>
        </p:nvSpPr>
        <p:spPr>
          <a:xfrm>
            <a:off x="3920550" y="6326775"/>
            <a:ext cx="5223366" cy="1027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2AD00"/>
          </a:solidFill>
          <a:ln>
            <a:noFill/>
          </a:ln>
        </p:spPr>
      </p:sp>
      <p:sp>
        <p:nvSpPr>
          <p:cNvPr id="143" name="Google Shape;143;g13fc28089c2_0_25"/>
          <p:cNvSpPr txBox="1"/>
          <p:nvPr>
            <p:ph type="title"/>
          </p:nvPr>
        </p:nvSpPr>
        <p:spPr>
          <a:xfrm>
            <a:off x="3920551" y="5770800"/>
            <a:ext cx="51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Thanks for listening</a:t>
            </a:r>
            <a:endParaRPr/>
          </a:p>
        </p:txBody>
      </p:sp>
      <p:sp>
        <p:nvSpPr>
          <p:cNvPr id="144" name="Google Shape;144;g13fc28089c2_0_25"/>
          <p:cNvSpPr txBox="1"/>
          <p:nvPr>
            <p:ph type="title"/>
          </p:nvPr>
        </p:nvSpPr>
        <p:spPr>
          <a:xfrm>
            <a:off x="469590" y="109468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Summary</a:t>
            </a:r>
            <a:endParaRPr/>
          </a:p>
        </p:txBody>
      </p:sp>
      <p:sp>
        <p:nvSpPr>
          <p:cNvPr id="145" name="Google Shape;145;g13fc28089c2_0_25"/>
          <p:cNvSpPr txBox="1"/>
          <p:nvPr>
            <p:ph type="title"/>
          </p:nvPr>
        </p:nvSpPr>
        <p:spPr>
          <a:xfrm>
            <a:off x="469590" y="2168084"/>
            <a:ext cx="8508900" cy="22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An IMU-based tremor detection </a:t>
            </a:r>
            <a:endParaRPr sz="2000"/>
          </a:p>
          <a:p>
            <a:pPr indent="-3556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Novel Soft Robotics Actuator Linkage</a:t>
            </a:r>
            <a:endParaRPr sz="2000"/>
          </a:p>
          <a:p>
            <a:pPr indent="-35560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Portable, </a:t>
            </a:r>
            <a:r>
              <a:rPr lang="de-DE" sz="2000"/>
              <a:t>lightweight</a:t>
            </a:r>
            <a:r>
              <a:rPr lang="de-DE" sz="2000"/>
              <a:t>, comfortable, and compact unit</a:t>
            </a:r>
            <a:endParaRPr sz="20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–&gt; D</a:t>
            </a:r>
            <a:r>
              <a:rPr lang="de-DE" sz="2000"/>
              <a:t>evice damps tremor energy up to 48% of artificial tremor</a:t>
            </a:r>
            <a:endParaRPr sz="20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 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el 3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2016-03-14T16:55:50Z</dcterms:created>
  <dc:creator>Wibke</dc:creator>
</cp:coreProperties>
</file>